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2" r:id="rId4"/>
    <p:sldId id="261" r:id="rId5"/>
    <p:sldId id="263" r:id="rId6"/>
    <p:sldId id="271" r:id="rId7"/>
    <p:sldId id="270" r:id="rId8"/>
    <p:sldId id="268" r:id="rId9"/>
  </p:sldIdLst>
  <p:sldSz cx="9144000" cy="6858000" type="screen4x3"/>
  <p:notesSz cx="6858000" cy="9872663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4BCF"/>
    <a:srgbClr val="101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0" autoAdjust="0"/>
  </p:normalViewPr>
  <p:slideViewPr>
    <p:cSldViewPr>
      <p:cViewPr varScale="1">
        <p:scale>
          <a:sx n="83" d="100"/>
          <a:sy n="83" d="100"/>
        </p:scale>
        <p:origin x="102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E2403B-2E9C-4A81-8876-DB13D88D9257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DD5BB0-6F7F-4A7A-9D8B-6AED73899487}">
      <dgm:prSet phldrT="[Text]"/>
      <dgm:spPr/>
      <dgm:t>
        <a:bodyPr/>
        <a:lstStyle/>
        <a:p>
          <a:r>
            <a:rPr lang="bg-BG" dirty="0" smtClean="0"/>
            <a:t>Организация и управление</a:t>
          </a:r>
        </a:p>
        <a:p>
          <a:r>
            <a:rPr lang="bg-BG" dirty="0" smtClean="0"/>
            <a:t>Създаване на Консултативен медиен съвет </a:t>
          </a:r>
          <a:endParaRPr lang="en-US" dirty="0"/>
        </a:p>
      </dgm:t>
    </dgm:pt>
    <dgm:pt modelId="{C553087B-CCD3-4D43-8B9E-36C8ABDFA19E}" type="parTrans" cxnId="{27CE5CF0-8A3B-41B4-9D1B-1B7D33FF8CE6}">
      <dgm:prSet/>
      <dgm:spPr/>
      <dgm:t>
        <a:bodyPr/>
        <a:lstStyle/>
        <a:p>
          <a:endParaRPr lang="en-US"/>
        </a:p>
      </dgm:t>
    </dgm:pt>
    <dgm:pt modelId="{E5546599-3B85-47BA-AC76-E3BE6D611571}" type="sibTrans" cxnId="{27CE5CF0-8A3B-41B4-9D1B-1B7D33FF8CE6}">
      <dgm:prSet/>
      <dgm:spPr/>
      <dgm:t>
        <a:bodyPr/>
        <a:lstStyle/>
        <a:p>
          <a:endParaRPr lang="en-US"/>
        </a:p>
      </dgm:t>
    </dgm:pt>
    <dgm:pt modelId="{035C4CCD-F4F3-4FFE-B587-C63DF59AD1ED}">
      <dgm:prSet phldrT="[Text]"/>
      <dgm:spPr/>
      <dgm:t>
        <a:bodyPr/>
        <a:lstStyle/>
        <a:p>
          <a:r>
            <a:rPr lang="bg-BG" dirty="0" smtClean="0"/>
            <a:t>Национално проучване на обществените нагласи</a:t>
          </a:r>
          <a:endParaRPr lang="en-US" dirty="0"/>
        </a:p>
      </dgm:t>
    </dgm:pt>
    <dgm:pt modelId="{41CC249D-FFBF-4807-AE7C-77591B1160A6}" type="parTrans" cxnId="{E6EE1722-E73F-424A-B437-A3A4DAF5AA40}">
      <dgm:prSet/>
      <dgm:spPr/>
      <dgm:t>
        <a:bodyPr/>
        <a:lstStyle/>
        <a:p>
          <a:endParaRPr lang="en-US"/>
        </a:p>
      </dgm:t>
    </dgm:pt>
    <dgm:pt modelId="{8FEF279C-DC32-41A5-9490-3AE0A97809CF}" type="sibTrans" cxnId="{E6EE1722-E73F-424A-B437-A3A4DAF5AA40}">
      <dgm:prSet/>
      <dgm:spPr/>
      <dgm:t>
        <a:bodyPr/>
        <a:lstStyle/>
        <a:p>
          <a:endParaRPr lang="en-US"/>
        </a:p>
      </dgm:t>
    </dgm:pt>
    <dgm:pt modelId="{8D0E3C4B-F630-4338-99D2-739EAF9C2D13}">
      <dgm:prSet phldrT="[Text]"/>
      <dgm:spPr/>
      <dgm:t>
        <a:bodyPr/>
        <a:lstStyle/>
        <a:p>
          <a:r>
            <a:rPr lang="bg-BG" dirty="0" smtClean="0"/>
            <a:t>Разработване на Комуникационна стратегия</a:t>
          </a:r>
          <a:endParaRPr lang="en-US" dirty="0"/>
        </a:p>
      </dgm:t>
    </dgm:pt>
    <dgm:pt modelId="{D8B6F93B-B309-4FAD-BD54-8169F1E310BC}" type="parTrans" cxnId="{56FEC0C9-A2B2-4923-B783-A20B9160C70B}">
      <dgm:prSet/>
      <dgm:spPr/>
      <dgm:t>
        <a:bodyPr/>
        <a:lstStyle/>
        <a:p>
          <a:endParaRPr lang="en-US"/>
        </a:p>
      </dgm:t>
    </dgm:pt>
    <dgm:pt modelId="{19B65F31-1652-4283-863D-D8AFD91BA013}" type="sibTrans" cxnId="{56FEC0C9-A2B2-4923-B783-A20B9160C70B}">
      <dgm:prSet/>
      <dgm:spPr/>
      <dgm:t>
        <a:bodyPr/>
        <a:lstStyle/>
        <a:p>
          <a:endParaRPr lang="en-US"/>
        </a:p>
      </dgm:t>
    </dgm:pt>
    <dgm:pt modelId="{9AADEA90-D98B-47F4-9831-8E48050A8670}">
      <dgm:prSet phldrT="[Text]"/>
      <dgm:spPr/>
      <dgm:t>
        <a:bodyPr/>
        <a:lstStyle/>
        <a:p>
          <a:r>
            <a:rPr lang="bg-BG" dirty="0" smtClean="0"/>
            <a:t>Първа национална информационна кампания</a:t>
          </a:r>
          <a:endParaRPr lang="en-US" dirty="0"/>
        </a:p>
      </dgm:t>
    </dgm:pt>
    <dgm:pt modelId="{8363FE46-ACFE-4EBE-BC2D-E276A531F5DB}" type="parTrans" cxnId="{9EEC5012-A753-430F-BCD3-FD6D598C82CF}">
      <dgm:prSet/>
      <dgm:spPr/>
      <dgm:t>
        <a:bodyPr/>
        <a:lstStyle/>
        <a:p>
          <a:endParaRPr lang="en-US"/>
        </a:p>
      </dgm:t>
    </dgm:pt>
    <dgm:pt modelId="{B39D2BF0-D759-4867-9E50-081F8F631397}" type="sibTrans" cxnId="{9EEC5012-A753-430F-BCD3-FD6D598C82CF}">
      <dgm:prSet/>
      <dgm:spPr/>
      <dgm:t>
        <a:bodyPr/>
        <a:lstStyle/>
        <a:p>
          <a:endParaRPr lang="en-US"/>
        </a:p>
      </dgm:t>
    </dgm:pt>
    <dgm:pt modelId="{B2266E43-0959-474B-BE9F-09CD0E4F29DD}">
      <dgm:prSet phldrT="[Text]"/>
      <dgm:spPr/>
      <dgm:t>
        <a:bodyPr/>
        <a:lstStyle/>
        <a:p>
          <a:r>
            <a:rPr lang="bg-BG" dirty="0" smtClean="0"/>
            <a:t>3 регионални кампании-София, Хасково, Сливен</a:t>
          </a:r>
          <a:endParaRPr lang="en-US" dirty="0"/>
        </a:p>
      </dgm:t>
    </dgm:pt>
    <dgm:pt modelId="{A2ADC3CF-55AC-46E8-B272-820C91FC2CD6}" type="parTrans" cxnId="{B48D080E-14D2-45F5-B49D-1B7A26BF9C15}">
      <dgm:prSet/>
      <dgm:spPr/>
      <dgm:t>
        <a:bodyPr/>
        <a:lstStyle/>
        <a:p>
          <a:endParaRPr lang="en-US"/>
        </a:p>
      </dgm:t>
    </dgm:pt>
    <dgm:pt modelId="{91654BB0-442F-4DE5-8CE7-A7EC4CB19951}" type="sibTrans" cxnId="{B48D080E-14D2-45F5-B49D-1B7A26BF9C15}">
      <dgm:prSet/>
      <dgm:spPr/>
      <dgm:t>
        <a:bodyPr/>
        <a:lstStyle/>
        <a:p>
          <a:endParaRPr lang="en-US"/>
        </a:p>
      </dgm:t>
    </dgm:pt>
    <dgm:pt modelId="{D05BD817-5C28-4C4E-8A70-FCAB3EC2A319}">
      <dgm:prSet phldrT="[Text]"/>
      <dgm:spPr/>
      <dgm:t>
        <a:bodyPr/>
        <a:lstStyle/>
        <a:p>
          <a:r>
            <a:rPr lang="bg-BG" dirty="0" smtClean="0"/>
            <a:t>Втора национална информационна кампания</a:t>
          </a:r>
          <a:endParaRPr lang="en-US" dirty="0"/>
        </a:p>
      </dgm:t>
    </dgm:pt>
    <dgm:pt modelId="{64DB7524-2A9B-4DB3-BAC3-7001DBDD06FD}" type="parTrans" cxnId="{DA5986FF-90EA-4A52-A4C9-5B2DF2513185}">
      <dgm:prSet/>
      <dgm:spPr/>
      <dgm:t>
        <a:bodyPr/>
        <a:lstStyle/>
        <a:p>
          <a:endParaRPr lang="en-US"/>
        </a:p>
      </dgm:t>
    </dgm:pt>
    <dgm:pt modelId="{D148A863-1E85-46E0-AF3D-B37B15ED5353}" type="sibTrans" cxnId="{DA5986FF-90EA-4A52-A4C9-5B2DF2513185}">
      <dgm:prSet/>
      <dgm:spPr/>
      <dgm:t>
        <a:bodyPr/>
        <a:lstStyle/>
        <a:p>
          <a:endParaRPr lang="en-US"/>
        </a:p>
      </dgm:t>
    </dgm:pt>
    <dgm:pt modelId="{F3CF56D6-7845-46E4-8BD3-DB056153065C}" type="pres">
      <dgm:prSet presAssocID="{75E2403B-2E9C-4A81-8876-DB13D88D9257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C3921956-66E7-402E-AA9A-3D537F5B5074}" type="pres">
      <dgm:prSet presAssocID="{7EDD5BB0-6F7F-4A7A-9D8B-6AED73899487}" presName="compNode" presStyleCnt="0"/>
      <dgm:spPr/>
    </dgm:pt>
    <dgm:pt modelId="{01041222-A729-419D-9DCD-A4CFC99A8940}" type="pres">
      <dgm:prSet presAssocID="{7EDD5BB0-6F7F-4A7A-9D8B-6AED73899487}" presName="dummyConnPt" presStyleCnt="0"/>
      <dgm:spPr/>
    </dgm:pt>
    <dgm:pt modelId="{37CFCFAD-7152-493D-AC18-805F9B7BE40A}" type="pres">
      <dgm:prSet presAssocID="{7EDD5BB0-6F7F-4A7A-9D8B-6AED7389948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4D6E92-B5B4-4B29-AEF3-B1F91ED1B734}" type="pres">
      <dgm:prSet presAssocID="{E5546599-3B85-47BA-AC76-E3BE6D611571}" presName="sibTrans" presStyleLbl="bgSibTrans2D1" presStyleIdx="0" presStyleCnt="5"/>
      <dgm:spPr/>
      <dgm:t>
        <a:bodyPr/>
        <a:lstStyle/>
        <a:p>
          <a:endParaRPr lang="en-US"/>
        </a:p>
      </dgm:t>
    </dgm:pt>
    <dgm:pt modelId="{165FAB79-4BB4-4871-A36D-C52C44A2927D}" type="pres">
      <dgm:prSet presAssocID="{035C4CCD-F4F3-4FFE-B587-C63DF59AD1ED}" presName="compNode" presStyleCnt="0"/>
      <dgm:spPr/>
    </dgm:pt>
    <dgm:pt modelId="{7FD088CB-61E5-47F6-87A0-7FB59EB58507}" type="pres">
      <dgm:prSet presAssocID="{035C4CCD-F4F3-4FFE-B587-C63DF59AD1ED}" presName="dummyConnPt" presStyleCnt="0"/>
      <dgm:spPr/>
    </dgm:pt>
    <dgm:pt modelId="{7726E954-F0B0-4173-99DE-9C960E499586}" type="pres">
      <dgm:prSet presAssocID="{035C4CCD-F4F3-4FFE-B587-C63DF59AD1E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9DCAFA-E95E-4EE1-B14A-267FBC8D603B}" type="pres">
      <dgm:prSet presAssocID="{8FEF279C-DC32-41A5-9490-3AE0A97809CF}" presName="sibTrans" presStyleLbl="bgSibTrans2D1" presStyleIdx="1" presStyleCnt="5"/>
      <dgm:spPr/>
      <dgm:t>
        <a:bodyPr/>
        <a:lstStyle/>
        <a:p>
          <a:endParaRPr lang="en-US"/>
        </a:p>
      </dgm:t>
    </dgm:pt>
    <dgm:pt modelId="{D77703D6-0C12-418C-BE01-5F7668A6EAD0}" type="pres">
      <dgm:prSet presAssocID="{8D0E3C4B-F630-4338-99D2-739EAF9C2D13}" presName="compNode" presStyleCnt="0"/>
      <dgm:spPr/>
    </dgm:pt>
    <dgm:pt modelId="{D4B3C421-4BD4-4882-B907-3037D8EAF653}" type="pres">
      <dgm:prSet presAssocID="{8D0E3C4B-F630-4338-99D2-739EAF9C2D13}" presName="dummyConnPt" presStyleCnt="0"/>
      <dgm:spPr/>
    </dgm:pt>
    <dgm:pt modelId="{FE2CA1B5-E52A-42DB-830D-E5AB4A0C1635}" type="pres">
      <dgm:prSet presAssocID="{8D0E3C4B-F630-4338-99D2-739EAF9C2D1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1947E5-C6E2-4701-BF8B-6D32BB42F3A9}" type="pres">
      <dgm:prSet presAssocID="{19B65F31-1652-4283-863D-D8AFD91BA013}" presName="sibTrans" presStyleLbl="bgSibTrans2D1" presStyleIdx="2" presStyleCnt="5"/>
      <dgm:spPr/>
      <dgm:t>
        <a:bodyPr/>
        <a:lstStyle/>
        <a:p>
          <a:endParaRPr lang="en-US"/>
        </a:p>
      </dgm:t>
    </dgm:pt>
    <dgm:pt modelId="{DBBBCD54-8109-48A9-B964-F6558B96D8A6}" type="pres">
      <dgm:prSet presAssocID="{9AADEA90-D98B-47F4-9831-8E48050A8670}" presName="compNode" presStyleCnt="0"/>
      <dgm:spPr/>
    </dgm:pt>
    <dgm:pt modelId="{F85C3B04-1F46-4248-93A0-9687EB714F94}" type="pres">
      <dgm:prSet presAssocID="{9AADEA90-D98B-47F4-9831-8E48050A8670}" presName="dummyConnPt" presStyleCnt="0"/>
      <dgm:spPr/>
    </dgm:pt>
    <dgm:pt modelId="{17D04B30-8AA0-4BBE-A0D6-89337E92AF2E}" type="pres">
      <dgm:prSet presAssocID="{9AADEA90-D98B-47F4-9831-8E48050A867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55E2F2-0E3B-447F-A8D3-2008FDB01D83}" type="pres">
      <dgm:prSet presAssocID="{B39D2BF0-D759-4867-9E50-081F8F631397}" presName="sibTrans" presStyleLbl="bgSibTrans2D1" presStyleIdx="3" presStyleCnt="5"/>
      <dgm:spPr/>
      <dgm:t>
        <a:bodyPr/>
        <a:lstStyle/>
        <a:p>
          <a:endParaRPr lang="en-US"/>
        </a:p>
      </dgm:t>
    </dgm:pt>
    <dgm:pt modelId="{2B61308D-2555-4ED4-882C-92492DFB0BE4}" type="pres">
      <dgm:prSet presAssocID="{B2266E43-0959-474B-BE9F-09CD0E4F29DD}" presName="compNode" presStyleCnt="0"/>
      <dgm:spPr/>
    </dgm:pt>
    <dgm:pt modelId="{4ABA38A4-4AD5-43C7-8038-42BB9491A37C}" type="pres">
      <dgm:prSet presAssocID="{B2266E43-0959-474B-BE9F-09CD0E4F29DD}" presName="dummyConnPt" presStyleCnt="0"/>
      <dgm:spPr/>
    </dgm:pt>
    <dgm:pt modelId="{2D6D778D-53DD-4A96-9602-38B0E32D3826}" type="pres">
      <dgm:prSet presAssocID="{B2266E43-0959-474B-BE9F-09CD0E4F29D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137179-CB6D-4801-8E6F-E883C80C6867}" type="pres">
      <dgm:prSet presAssocID="{91654BB0-442F-4DE5-8CE7-A7EC4CB19951}" presName="sibTrans" presStyleLbl="bgSibTrans2D1" presStyleIdx="4" presStyleCnt="5"/>
      <dgm:spPr/>
      <dgm:t>
        <a:bodyPr/>
        <a:lstStyle/>
        <a:p>
          <a:endParaRPr lang="en-US"/>
        </a:p>
      </dgm:t>
    </dgm:pt>
    <dgm:pt modelId="{C2510117-F6F9-4306-B54B-BC271B8763DC}" type="pres">
      <dgm:prSet presAssocID="{D05BD817-5C28-4C4E-8A70-FCAB3EC2A319}" presName="compNode" presStyleCnt="0"/>
      <dgm:spPr/>
    </dgm:pt>
    <dgm:pt modelId="{DFAE3CB9-9AE1-4325-BC67-B38228B32F46}" type="pres">
      <dgm:prSet presAssocID="{D05BD817-5C28-4C4E-8A70-FCAB3EC2A319}" presName="dummyConnPt" presStyleCnt="0"/>
      <dgm:spPr/>
    </dgm:pt>
    <dgm:pt modelId="{88DFBEB5-6740-4B15-B4A6-E638D26675AE}" type="pres">
      <dgm:prSet presAssocID="{D05BD817-5C28-4C4E-8A70-FCAB3EC2A319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FEC0C9-A2B2-4923-B783-A20B9160C70B}" srcId="{75E2403B-2E9C-4A81-8876-DB13D88D9257}" destId="{8D0E3C4B-F630-4338-99D2-739EAF9C2D13}" srcOrd="2" destOrd="0" parTransId="{D8B6F93B-B309-4FAD-BD54-8169F1E310BC}" sibTransId="{19B65F31-1652-4283-863D-D8AFD91BA013}"/>
    <dgm:cxn modelId="{3474D556-EF38-4B4D-B6F8-BA6B43E483EA}" type="presOf" srcId="{D05BD817-5C28-4C4E-8A70-FCAB3EC2A319}" destId="{88DFBEB5-6740-4B15-B4A6-E638D26675AE}" srcOrd="0" destOrd="0" presId="urn:microsoft.com/office/officeart/2005/8/layout/bProcess4"/>
    <dgm:cxn modelId="{9A31B732-CEF6-4DFB-9DEC-7233A8B8FC50}" type="presOf" srcId="{8FEF279C-DC32-41A5-9490-3AE0A97809CF}" destId="{F09DCAFA-E95E-4EE1-B14A-267FBC8D603B}" srcOrd="0" destOrd="0" presId="urn:microsoft.com/office/officeart/2005/8/layout/bProcess4"/>
    <dgm:cxn modelId="{0AD0157B-21DC-4C24-AA99-97E7BC099223}" type="presOf" srcId="{035C4CCD-F4F3-4FFE-B587-C63DF59AD1ED}" destId="{7726E954-F0B0-4173-99DE-9C960E499586}" srcOrd="0" destOrd="0" presId="urn:microsoft.com/office/officeart/2005/8/layout/bProcess4"/>
    <dgm:cxn modelId="{6F5F16CE-8C71-4EE1-AE71-73F1043D0E69}" type="presOf" srcId="{B39D2BF0-D759-4867-9E50-081F8F631397}" destId="{6B55E2F2-0E3B-447F-A8D3-2008FDB01D83}" srcOrd="0" destOrd="0" presId="urn:microsoft.com/office/officeart/2005/8/layout/bProcess4"/>
    <dgm:cxn modelId="{E5355203-EFB1-4FC1-A5CC-4038A04F82A5}" type="presOf" srcId="{19B65F31-1652-4283-863D-D8AFD91BA013}" destId="{221947E5-C6E2-4701-BF8B-6D32BB42F3A9}" srcOrd="0" destOrd="0" presId="urn:microsoft.com/office/officeart/2005/8/layout/bProcess4"/>
    <dgm:cxn modelId="{73E21F34-4378-4CE9-BC80-C33289CBB9EF}" type="presOf" srcId="{9AADEA90-D98B-47F4-9831-8E48050A8670}" destId="{17D04B30-8AA0-4BBE-A0D6-89337E92AF2E}" srcOrd="0" destOrd="0" presId="urn:microsoft.com/office/officeart/2005/8/layout/bProcess4"/>
    <dgm:cxn modelId="{DA5986FF-90EA-4A52-A4C9-5B2DF2513185}" srcId="{75E2403B-2E9C-4A81-8876-DB13D88D9257}" destId="{D05BD817-5C28-4C4E-8A70-FCAB3EC2A319}" srcOrd="5" destOrd="0" parTransId="{64DB7524-2A9B-4DB3-BAC3-7001DBDD06FD}" sibTransId="{D148A863-1E85-46E0-AF3D-B37B15ED5353}"/>
    <dgm:cxn modelId="{B48D080E-14D2-45F5-B49D-1B7A26BF9C15}" srcId="{75E2403B-2E9C-4A81-8876-DB13D88D9257}" destId="{B2266E43-0959-474B-BE9F-09CD0E4F29DD}" srcOrd="4" destOrd="0" parTransId="{A2ADC3CF-55AC-46E8-B272-820C91FC2CD6}" sibTransId="{91654BB0-442F-4DE5-8CE7-A7EC4CB19951}"/>
    <dgm:cxn modelId="{27CE5CF0-8A3B-41B4-9D1B-1B7D33FF8CE6}" srcId="{75E2403B-2E9C-4A81-8876-DB13D88D9257}" destId="{7EDD5BB0-6F7F-4A7A-9D8B-6AED73899487}" srcOrd="0" destOrd="0" parTransId="{C553087B-CCD3-4D43-8B9E-36C8ABDFA19E}" sibTransId="{E5546599-3B85-47BA-AC76-E3BE6D611571}"/>
    <dgm:cxn modelId="{4655D0CD-772D-48B3-B29D-D3C2C5399C4F}" type="presOf" srcId="{8D0E3C4B-F630-4338-99D2-739EAF9C2D13}" destId="{FE2CA1B5-E52A-42DB-830D-E5AB4A0C1635}" srcOrd="0" destOrd="0" presId="urn:microsoft.com/office/officeart/2005/8/layout/bProcess4"/>
    <dgm:cxn modelId="{DA61D0F1-8195-4219-A2F4-24B270BFB85F}" type="presOf" srcId="{91654BB0-442F-4DE5-8CE7-A7EC4CB19951}" destId="{69137179-CB6D-4801-8E6F-E883C80C6867}" srcOrd="0" destOrd="0" presId="urn:microsoft.com/office/officeart/2005/8/layout/bProcess4"/>
    <dgm:cxn modelId="{D16A724E-E40B-4E18-AA02-8B356D986148}" type="presOf" srcId="{7EDD5BB0-6F7F-4A7A-9D8B-6AED73899487}" destId="{37CFCFAD-7152-493D-AC18-805F9B7BE40A}" srcOrd="0" destOrd="0" presId="urn:microsoft.com/office/officeart/2005/8/layout/bProcess4"/>
    <dgm:cxn modelId="{E6EE1722-E73F-424A-B437-A3A4DAF5AA40}" srcId="{75E2403B-2E9C-4A81-8876-DB13D88D9257}" destId="{035C4CCD-F4F3-4FFE-B587-C63DF59AD1ED}" srcOrd="1" destOrd="0" parTransId="{41CC249D-FFBF-4807-AE7C-77591B1160A6}" sibTransId="{8FEF279C-DC32-41A5-9490-3AE0A97809CF}"/>
    <dgm:cxn modelId="{C84FF42F-5F27-48A3-A256-231F2F458F45}" type="presOf" srcId="{75E2403B-2E9C-4A81-8876-DB13D88D9257}" destId="{F3CF56D6-7845-46E4-8BD3-DB056153065C}" srcOrd="0" destOrd="0" presId="urn:microsoft.com/office/officeart/2005/8/layout/bProcess4"/>
    <dgm:cxn modelId="{ECB3C165-C496-4896-90FB-889A5C46BA0B}" type="presOf" srcId="{E5546599-3B85-47BA-AC76-E3BE6D611571}" destId="{5F4D6E92-B5B4-4B29-AEF3-B1F91ED1B734}" srcOrd="0" destOrd="0" presId="urn:microsoft.com/office/officeart/2005/8/layout/bProcess4"/>
    <dgm:cxn modelId="{9EEC5012-A753-430F-BCD3-FD6D598C82CF}" srcId="{75E2403B-2E9C-4A81-8876-DB13D88D9257}" destId="{9AADEA90-D98B-47F4-9831-8E48050A8670}" srcOrd="3" destOrd="0" parTransId="{8363FE46-ACFE-4EBE-BC2D-E276A531F5DB}" sibTransId="{B39D2BF0-D759-4867-9E50-081F8F631397}"/>
    <dgm:cxn modelId="{3F47EA6B-04CB-4BEE-9BD8-E7DDECE8B84E}" type="presOf" srcId="{B2266E43-0959-474B-BE9F-09CD0E4F29DD}" destId="{2D6D778D-53DD-4A96-9602-38B0E32D3826}" srcOrd="0" destOrd="0" presId="urn:microsoft.com/office/officeart/2005/8/layout/bProcess4"/>
    <dgm:cxn modelId="{572D708C-F939-478C-901B-20ADC843105F}" type="presParOf" srcId="{F3CF56D6-7845-46E4-8BD3-DB056153065C}" destId="{C3921956-66E7-402E-AA9A-3D537F5B5074}" srcOrd="0" destOrd="0" presId="urn:microsoft.com/office/officeart/2005/8/layout/bProcess4"/>
    <dgm:cxn modelId="{46FCF2CB-6A6F-43E2-B817-1A180C652E5A}" type="presParOf" srcId="{C3921956-66E7-402E-AA9A-3D537F5B5074}" destId="{01041222-A729-419D-9DCD-A4CFC99A8940}" srcOrd="0" destOrd="0" presId="urn:microsoft.com/office/officeart/2005/8/layout/bProcess4"/>
    <dgm:cxn modelId="{EBD77188-A2AE-412B-8692-0BCB8CD8B3BC}" type="presParOf" srcId="{C3921956-66E7-402E-AA9A-3D537F5B5074}" destId="{37CFCFAD-7152-493D-AC18-805F9B7BE40A}" srcOrd="1" destOrd="0" presId="urn:microsoft.com/office/officeart/2005/8/layout/bProcess4"/>
    <dgm:cxn modelId="{7357A748-D33F-479C-B8D7-79D9405A1DC6}" type="presParOf" srcId="{F3CF56D6-7845-46E4-8BD3-DB056153065C}" destId="{5F4D6E92-B5B4-4B29-AEF3-B1F91ED1B734}" srcOrd="1" destOrd="0" presId="urn:microsoft.com/office/officeart/2005/8/layout/bProcess4"/>
    <dgm:cxn modelId="{63FC859F-D03D-4698-9FD6-1F60F32AB987}" type="presParOf" srcId="{F3CF56D6-7845-46E4-8BD3-DB056153065C}" destId="{165FAB79-4BB4-4871-A36D-C52C44A2927D}" srcOrd="2" destOrd="0" presId="urn:microsoft.com/office/officeart/2005/8/layout/bProcess4"/>
    <dgm:cxn modelId="{23E86D66-5217-4539-A670-B519B9F153E5}" type="presParOf" srcId="{165FAB79-4BB4-4871-A36D-C52C44A2927D}" destId="{7FD088CB-61E5-47F6-87A0-7FB59EB58507}" srcOrd="0" destOrd="0" presId="urn:microsoft.com/office/officeart/2005/8/layout/bProcess4"/>
    <dgm:cxn modelId="{6F63B1AD-89EC-4B5F-A741-45BC132DCBA6}" type="presParOf" srcId="{165FAB79-4BB4-4871-A36D-C52C44A2927D}" destId="{7726E954-F0B0-4173-99DE-9C960E499586}" srcOrd="1" destOrd="0" presId="urn:microsoft.com/office/officeart/2005/8/layout/bProcess4"/>
    <dgm:cxn modelId="{70E6CCFE-4A97-40DC-9023-226872B9DD6C}" type="presParOf" srcId="{F3CF56D6-7845-46E4-8BD3-DB056153065C}" destId="{F09DCAFA-E95E-4EE1-B14A-267FBC8D603B}" srcOrd="3" destOrd="0" presId="urn:microsoft.com/office/officeart/2005/8/layout/bProcess4"/>
    <dgm:cxn modelId="{FF60A5F8-EFD1-46A3-A297-305F1A785C1C}" type="presParOf" srcId="{F3CF56D6-7845-46E4-8BD3-DB056153065C}" destId="{D77703D6-0C12-418C-BE01-5F7668A6EAD0}" srcOrd="4" destOrd="0" presId="urn:microsoft.com/office/officeart/2005/8/layout/bProcess4"/>
    <dgm:cxn modelId="{1DA3F968-028D-42C1-837E-E807A486FD33}" type="presParOf" srcId="{D77703D6-0C12-418C-BE01-5F7668A6EAD0}" destId="{D4B3C421-4BD4-4882-B907-3037D8EAF653}" srcOrd="0" destOrd="0" presId="urn:microsoft.com/office/officeart/2005/8/layout/bProcess4"/>
    <dgm:cxn modelId="{02B79D6E-C1BA-415A-9BE9-704AAB365044}" type="presParOf" srcId="{D77703D6-0C12-418C-BE01-5F7668A6EAD0}" destId="{FE2CA1B5-E52A-42DB-830D-E5AB4A0C1635}" srcOrd="1" destOrd="0" presId="urn:microsoft.com/office/officeart/2005/8/layout/bProcess4"/>
    <dgm:cxn modelId="{7FE84FE2-2D88-4369-9CDE-1603F6AE8879}" type="presParOf" srcId="{F3CF56D6-7845-46E4-8BD3-DB056153065C}" destId="{221947E5-C6E2-4701-BF8B-6D32BB42F3A9}" srcOrd="5" destOrd="0" presId="urn:microsoft.com/office/officeart/2005/8/layout/bProcess4"/>
    <dgm:cxn modelId="{2A8FEBB3-951E-45B0-A399-6E4C9FB175A9}" type="presParOf" srcId="{F3CF56D6-7845-46E4-8BD3-DB056153065C}" destId="{DBBBCD54-8109-48A9-B964-F6558B96D8A6}" srcOrd="6" destOrd="0" presId="urn:microsoft.com/office/officeart/2005/8/layout/bProcess4"/>
    <dgm:cxn modelId="{F3840355-D31C-4F5F-9F49-0B139C1D80C7}" type="presParOf" srcId="{DBBBCD54-8109-48A9-B964-F6558B96D8A6}" destId="{F85C3B04-1F46-4248-93A0-9687EB714F94}" srcOrd="0" destOrd="0" presId="urn:microsoft.com/office/officeart/2005/8/layout/bProcess4"/>
    <dgm:cxn modelId="{A18268FB-92BA-4769-A6D4-320DBB8EC174}" type="presParOf" srcId="{DBBBCD54-8109-48A9-B964-F6558B96D8A6}" destId="{17D04B30-8AA0-4BBE-A0D6-89337E92AF2E}" srcOrd="1" destOrd="0" presId="urn:microsoft.com/office/officeart/2005/8/layout/bProcess4"/>
    <dgm:cxn modelId="{D7C10385-7CA4-4255-BABA-6B000B48C13D}" type="presParOf" srcId="{F3CF56D6-7845-46E4-8BD3-DB056153065C}" destId="{6B55E2F2-0E3B-447F-A8D3-2008FDB01D83}" srcOrd="7" destOrd="0" presId="urn:microsoft.com/office/officeart/2005/8/layout/bProcess4"/>
    <dgm:cxn modelId="{30FA5241-BA18-4741-9D2C-2F2BF72F3541}" type="presParOf" srcId="{F3CF56D6-7845-46E4-8BD3-DB056153065C}" destId="{2B61308D-2555-4ED4-882C-92492DFB0BE4}" srcOrd="8" destOrd="0" presId="urn:microsoft.com/office/officeart/2005/8/layout/bProcess4"/>
    <dgm:cxn modelId="{2E4836EF-D715-4C1D-A7D1-154DD88B0808}" type="presParOf" srcId="{2B61308D-2555-4ED4-882C-92492DFB0BE4}" destId="{4ABA38A4-4AD5-43C7-8038-42BB9491A37C}" srcOrd="0" destOrd="0" presId="urn:microsoft.com/office/officeart/2005/8/layout/bProcess4"/>
    <dgm:cxn modelId="{F7F1A41B-F6BD-4A3B-8F55-26772078B09F}" type="presParOf" srcId="{2B61308D-2555-4ED4-882C-92492DFB0BE4}" destId="{2D6D778D-53DD-4A96-9602-38B0E32D3826}" srcOrd="1" destOrd="0" presId="urn:microsoft.com/office/officeart/2005/8/layout/bProcess4"/>
    <dgm:cxn modelId="{EF7B0EBE-B735-4763-90B9-5B96D5C21C6E}" type="presParOf" srcId="{F3CF56D6-7845-46E4-8BD3-DB056153065C}" destId="{69137179-CB6D-4801-8E6F-E883C80C6867}" srcOrd="9" destOrd="0" presId="urn:microsoft.com/office/officeart/2005/8/layout/bProcess4"/>
    <dgm:cxn modelId="{4F50F3AC-137D-40F6-B17C-D8BB39B2CEBF}" type="presParOf" srcId="{F3CF56D6-7845-46E4-8BD3-DB056153065C}" destId="{C2510117-F6F9-4306-B54B-BC271B8763DC}" srcOrd="10" destOrd="0" presId="urn:microsoft.com/office/officeart/2005/8/layout/bProcess4"/>
    <dgm:cxn modelId="{EB3CA3EA-7828-4590-9AF4-5C06B7017EA4}" type="presParOf" srcId="{C2510117-F6F9-4306-B54B-BC271B8763DC}" destId="{DFAE3CB9-9AE1-4325-BC67-B38228B32F46}" srcOrd="0" destOrd="0" presId="urn:microsoft.com/office/officeart/2005/8/layout/bProcess4"/>
    <dgm:cxn modelId="{26E34938-FD08-40CE-A700-1FEAD510E870}" type="presParOf" srcId="{C2510117-F6F9-4306-B54B-BC271B8763DC}" destId="{88DFBEB5-6740-4B15-B4A6-E638D26675AE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41168-0AB6-4C75-8F78-3492CF2D5750}" type="datetimeFigureOut">
              <a:rPr lang="bg-BG" smtClean="0"/>
              <a:t>13.07.2018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088F2-9667-4754-89F6-BF055DCF88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93638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1062C-4763-420A-9080-55436C633D39}" type="datetimeFigureOut">
              <a:rPr lang="bg-BG" smtClean="0"/>
              <a:t>13.07.2018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689515"/>
            <a:ext cx="548640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93CF6-ECCE-44B8-A87E-65A89EE823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35064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93CF6-ECCE-44B8-A87E-65A89EE823B8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35470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19" name="Title Placeholder 1"/>
          <p:cNvSpPr txBox="1">
            <a:spLocks/>
          </p:cNvSpPr>
          <p:nvPr userDrawn="1"/>
        </p:nvSpPr>
        <p:spPr>
          <a:xfrm>
            <a:off x="457200" y="448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altLang="bg-BG" sz="1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7624" y="6356350"/>
            <a:ext cx="7711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6278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471456" y="1584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altLang="bg-BG" sz="1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92164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6134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/>
            </a:pPr>
            <a:r>
              <a:rPr kumimoji="0" lang="bg-BG" altLang="bg-BG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bg-BG" dirty="0"/>
          </a:p>
        </p:txBody>
      </p:sp>
      <p:pic>
        <p:nvPicPr>
          <p:cNvPr id="8" name="Picture 7" descr="eu_flag_1"/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86"/>
          <a:stretch>
            <a:fillRect/>
          </a:stretch>
        </p:blipFill>
        <p:spPr bwMode="auto">
          <a:xfrm>
            <a:off x="467544" y="131454"/>
            <a:ext cx="1190625" cy="718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Bulgaria_flags[1]"/>
          <p:cNvPicPr/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16631"/>
            <a:ext cx="1086485" cy="6762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Straight Connector 11"/>
          <p:cNvCxnSpPr/>
          <p:nvPr userDrawn="1"/>
        </p:nvCxnSpPr>
        <p:spPr>
          <a:xfrm>
            <a:off x="214197" y="980728"/>
            <a:ext cx="8606275" cy="0"/>
          </a:xfrm>
          <a:prstGeom prst="line">
            <a:avLst/>
          </a:prstGeom>
          <a:ln w="15875">
            <a:solidFill>
              <a:srgbClr val="3D4B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107505" y="6021288"/>
            <a:ext cx="8791340" cy="700187"/>
          </a:xfrm>
          <a:prstGeom prst="rect">
            <a:avLst/>
          </a:prstGeom>
        </p:spPr>
        <p:txBody>
          <a:bodyPr/>
          <a:lstStyle>
            <a:defPPr>
              <a:defRPr lang="bg-BG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g-BG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214197" y="6011128"/>
            <a:ext cx="8606275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76520"/>
            <a:ext cx="936104" cy="781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съфинансиран</a:t>
            </a:r>
            <a:r>
              <a:rPr lang="bg-BG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37298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marL="0" marR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tabLst>
          <a:tab pos="114300" algn="r"/>
        </a:tabLst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484784"/>
            <a:ext cx="8712968" cy="3024336"/>
          </a:xfrm>
        </p:spPr>
        <p:txBody>
          <a:bodyPr>
            <a:noAutofit/>
          </a:bodyPr>
          <a:lstStyle/>
          <a:p>
            <a:r>
              <a:rPr lang="bg-BG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bg-BG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 опознаем другия”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финансиран по Национална програма на България за подпомагане  от ФУМИ 2014-2020 -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BG65AMNP001-2.004-0008-C01</a:t>
            </a:r>
            <a:endParaRPr lang="bg-BG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5013176"/>
            <a:ext cx="6400800" cy="888504"/>
          </a:xfrm>
        </p:spPr>
        <p:txBody>
          <a:bodyPr>
            <a:normAutofit fontScale="85000" lnSpcReduction="20000"/>
          </a:bodyPr>
          <a:lstStyle/>
          <a:p>
            <a:r>
              <a:rPr lang="bg-BG" b="1" dirty="0" smtClean="0"/>
              <a:t>7 март  2018 г.</a:t>
            </a:r>
          </a:p>
          <a:p>
            <a:r>
              <a:rPr lang="bg-BG" b="1" dirty="0" smtClean="0"/>
              <a:t>Зала „Музейна“, НС на БЧК, София</a:t>
            </a:r>
            <a:endParaRPr lang="bg-BG" b="1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съфинансиран</a:t>
            </a:r>
            <a:r>
              <a:rPr lang="bg-BG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102340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381291"/>
            <a:ext cx="694896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Договор за безвъзмездна финансова помощ: </a:t>
            </a:r>
          </a:p>
          <a:p>
            <a:pPr algn="r"/>
            <a:r>
              <a:rPr lang="bg-BG" sz="2400" dirty="0" smtClean="0"/>
              <a:t>812108-105/20.12.2017 г.</a:t>
            </a:r>
          </a:p>
          <a:p>
            <a:endParaRPr lang="bg-BG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Отговорен орган по програмата:</a:t>
            </a:r>
          </a:p>
          <a:p>
            <a:r>
              <a:rPr lang="bg-BG" sz="2400" dirty="0" smtClean="0"/>
              <a:t>	Министерство на вътрешните работи</a:t>
            </a:r>
          </a:p>
          <a:p>
            <a:endParaRPr lang="bg-BG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Бенефициент по проекта:</a:t>
            </a:r>
          </a:p>
          <a:p>
            <a:r>
              <a:rPr lang="bg-BG" sz="2400" dirty="0" smtClean="0"/>
              <a:t>	Български Червен кръст в партньорство с 	Държавна агенция за закрила на детето </a:t>
            </a:r>
          </a:p>
          <a:p>
            <a:endParaRPr lang="bg-BG" sz="2400" dirty="0" smtClean="0"/>
          </a:p>
          <a:p>
            <a:endParaRPr lang="bg-BG" sz="2400" dirty="0" smtClean="0"/>
          </a:p>
          <a:p>
            <a:endParaRPr lang="bg-BG" dirty="0"/>
          </a:p>
        </p:txBody>
      </p:sp>
      <p:sp>
        <p:nvSpPr>
          <p:cNvPr id="5" name="Footer Placeholder 4"/>
          <p:cNvSpPr txBox="1">
            <a:spLocks/>
          </p:cNvSpPr>
          <p:nvPr/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bg-BG"/>
            </a:defPPr>
            <a:lvl1pPr marL="0" algn="ctr" defTabSz="914400" rtl="0" eaLnBrk="1" latinLnBrk="0" hangingPunct="1"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съфинансиран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376589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992888" cy="4608511"/>
          </a:xfrm>
        </p:spPr>
        <p:txBody>
          <a:bodyPr>
            <a:noAutofit/>
          </a:bodyPr>
          <a:lstStyle/>
          <a:p>
            <a:pPr algn="l"/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Целева група на проекта:</a:t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/>
              <a:t>граждани </a:t>
            </a:r>
            <a:r>
              <a:rPr lang="bg-BG" sz="2400" dirty="0"/>
              <a:t>на трети страни, които пребивават законно в Република България, включително лица, </a:t>
            </a:r>
            <a:r>
              <a:rPr lang="bg-BG" sz="2400" dirty="0" smtClean="0"/>
              <a:t>търсещи и  </a:t>
            </a:r>
            <a:r>
              <a:rPr lang="bg-BG" sz="2400" dirty="0"/>
              <a:t>получили </a:t>
            </a:r>
            <a:r>
              <a:rPr lang="bg-BG" sz="2400" dirty="0" smtClean="0"/>
              <a:t> международна закрила, както и приемащото общество </a:t>
            </a:r>
            <a:br>
              <a:rPr lang="bg-BG" sz="2400" dirty="0" smtClean="0"/>
            </a:br>
            <a:r>
              <a:rPr lang="bg-BG" sz="2400" dirty="0"/>
              <a:t/>
            </a:r>
            <a:br>
              <a:rPr lang="bg-BG" sz="2400" dirty="0"/>
            </a:br>
            <a:r>
              <a:rPr lang="bg-BG" sz="2400" dirty="0" smtClean="0"/>
              <a:t> 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bg-BG" sz="2400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съфинансиран</a:t>
            </a:r>
            <a:r>
              <a:rPr lang="bg-BG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168979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420888"/>
            <a:ext cx="8784976" cy="1470025"/>
          </a:xfrm>
        </p:spPr>
        <p:txBody>
          <a:bodyPr>
            <a:noAutofit/>
          </a:bodyPr>
          <a:lstStyle/>
          <a:p>
            <a:pPr algn="l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на проекта: 832 567 лева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800" dirty="0" smtClean="0"/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75%  </a:t>
            </a:r>
            <a:r>
              <a:rPr lang="ru-RU" sz="2800" dirty="0" err="1" smtClean="0"/>
              <a:t>финансиране</a:t>
            </a:r>
            <a:r>
              <a:rPr lang="ru-RU" sz="2800" dirty="0" smtClean="0"/>
              <a:t> </a:t>
            </a:r>
            <a:r>
              <a:rPr lang="bg-BG" sz="2800" dirty="0" smtClean="0"/>
              <a:t>от  Фонд „Убежище, 		</a:t>
            </a:r>
            <a:r>
              <a:rPr lang="en-US" sz="2800" dirty="0" smtClean="0"/>
              <a:t>		</a:t>
            </a:r>
            <a:r>
              <a:rPr lang="bg-BG" sz="2800" dirty="0" smtClean="0"/>
              <a:t>миграция и интеграция“ на Европейския съюз и</a:t>
            </a:r>
            <a:br>
              <a:rPr lang="bg-BG" sz="2800" dirty="0" smtClean="0"/>
            </a:br>
            <a:r>
              <a:rPr lang="bg-BG" sz="2800" dirty="0" smtClean="0"/>
              <a:t>   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25%  </a:t>
            </a:r>
            <a:r>
              <a:rPr lang="bg-BG" sz="2800" dirty="0" smtClean="0"/>
              <a:t>национално </a:t>
            </a:r>
            <a:r>
              <a:rPr lang="bg-BG" sz="2800" dirty="0" err="1" smtClean="0"/>
              <a:t>съ</a:t>
            </a:r>
            <a:r>
              <a:rPr lang="bg-BG" sz="2800" dirty="0" smtClean="0"/>
              <a:t> -</a:t>
            </a:r>
            <a:r>
              <a:rPr lang="bg-BG" sz="2800" dirty="0" err="1" smtClean="0"/>
              <a:t>финасиране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Продължителност на проекта – 30 месеца</a:t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ru-RU" sz="2800" dirty="0" smtClean="0"/>
              <a:t>Начало:  3 януари 2018 година</a:t>
            </a:r>
            <a:br>
              <a:rPr lang="ru-RU" sz="2800" dirty="0" smtClean="0"/>
            </a:br>
            <a:r>
              <a:rPr lang="ru-RU" sz="2800" dirty="0" smtClean="0"/>
              <a:t>		Край: 30 юни 2020 година</a:t>
            </a:r>
            <a:br>
              <a:rPr lang="ru-RU" sz="2800" dirty="0" smtClean="0"/>
            </a:br>
            <a:endParaRPr lang="bg-BG" sz="2800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съфинансиран</a:t>
            </a:r>
            <a:r>
              <a:rPr lang="bg-BG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219501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980728"/>
            <a:ext cx="8712968" cy="4536504"/>
          </a:xfrm>
        </p:spPr>
        <p:txBody>
          <a:bodyPr>
            <a:noAutofit/>
          </a:bodyPr>
          <a:lstStyle/>
          <a:p>
            <a:pPr algn="l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Екип на проекта:</a:t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1.Мариана Стоянова – ръководител, БЧК</a:t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2.Юлия Зафирова – координатор, ДАЗД</a:t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3.Милена Бакърджиева-Тодорова  - счетоводител, БЧК</a:t>
            </a:r>
            <a:r>
              <a:rPr lang="bg-BG" sz="2800" dirty="0" smtClean="0"/>
              <a:t/>
            </a:r>
            <a:br>
              <a:rPr lang="bg-BG" sz="2800" dirty="0" smtClean="0"/>
            </a:br>
            <a:r>
              <a:rPr lang="bg-BG" sz="2800" dirty="0" smtClean="0"/>
              <a:t/>
            </a:r>
            <a:br>
              <a:rPr lang="bg-BG" sz="2800" dirty="0" smtClean="0"/>
            </a:br>
            <a:r>
              <a:rPr lang="bg-BG" sz="2800" dirty="0" smtClean="0"/>
              <a:t>Основни дейности по проекта:</a:t>
            </a:r>
            <a:br>
              <a:rPr lang="bg-BG" sz="2800" dirty="0" smtClean="0"/>
            </a:br>
            <a:endParaRPr lang="bg-BG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съфинансиран</a:t>
            </a:r>
            <a:r>
              <a:rPr lang="bg-BG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245871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712968" cy="2622153"/>
          </a:xfrm>
        </p:spPr>
        <p:txBody>
          <a:bodyPr>
            <a:noAutofit/>
          </a:bodyPr>
          <a:lstStyle/>
          <a:p>
            <a:pPr algn="l"/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/>
              <a:t>	</a:t>
            </a:r>
            <a:r>
              <a:rPr lang="ru-RU" sz="2800" dirty="0"/>
              <a:t/>
            </a:r>
            <a:br>
              <a:rPr lang="ru-RU" sz="2800" dirty="0"/>
            </a:br>
            <a:endParaRPr lang="bg-BG" sz="2800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</a:t>
            </a:r>
            <a:r>
              <a:rPr lang="bg-BG" i="1" dirty="0" smtClean="0"/>
              <a:t> финансиран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73386112"/>
              </p:ext>
            </p:extLst>
          </p:nvPr>
        </p:nvGraphicFramePr>
        <p:xfrm>
          <a:off x="539552" y="1052736"/>
          <a:ext cx="70804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370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268760"/>
            <a:ext cx="769291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Очаквани резултати:</a:t>
            </a:r>
            <a:endParaRPr lang="bg-BG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Насоки за достигане на представителите на целевата група посредством публични кампании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Достигнати 3000 лица търсещи и получили международна закрила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Сборник с лични истории на бежанци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Информационни материали за деца и </a:t>
            </a: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възрастни за запознаване с приемащото общество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bg-BG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bg-BG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Footer Placeholder 4"/>
          <p:cNvSpPr txBox="1">
            <a:spLocks/>
          </p:cNvSpPr>
          <p:nvPr/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bg-BG"/>
            </a:defPPr>
            <a:lvl1pPr marL="0" algn="ctr" defTabSz="914400" rtl="0" eaLnBrk="1" latinLnBrk="0" hangingPunct="1"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i="1" smtClean="0"/>
              <a:t>Този документ е създаден с финансовата подкрепа на Фонд „Убежище, миграция и интеграция“, съфинансиран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118850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 txBox="1">
            <a:spLocks/>
          </p:cNvSpPr>
          <p:nvPr/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bg-BG"/>
            </a:defPPr>
            <a:lvl1pPr marL="0" algn="ctr" defTabSz="914400" rtl="0" eaLnBrk="1" latinLnBrk="0" hangingPunct="1"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i="1" smtClean="0"/>
              <a:t>Този документ е създаден с финансовата подкрепа на Фонд „Убежище, миграция и интеграция“, съфинансиран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  <p:pic>
        <p:nvPicPr>
          <p:cNvPr id="5" name="Content Placeholder 5" descr="10422563_607504819382039_7422680640668218665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980728"/>
            <a:ext cx="8498869" cy="4898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24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564</Words>
  <Application>Microsoft Office PowerPoint</Application>
  <PresentationFormat>On-screen Show (4:3)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Проект „Да опознаем другия” финансиран по Национална програма на България за подпомагане  от ФУМИ 2014-2020 - BG65AMNP001-2.004-0008-C01</vt:lpstr>
      <vt:lpstr>PowerPoint Presentation</vt:lpstr>
      <vt:lpstr>Целева група на проекта:  граждани на трети страни, които пребивават законно в Република България, включително лица, търсещи и  получили  международна закрила, както и приемащото общество     </vt:lpstr>
      <vt:lpstr>  Бюджет на проекта: 832 567 лева    75%  финансиране от  Фонд „Убежище,     миграция и интеграция“ на Европейския съюз и     25%  национално съ -финасиране  Продължителност на проекта – 30 месеца   Начало:  3 януари 2018 година   Край: 30 юни 2020 година </vt:lpstr>
      <vt:lpstr>Екип на проекта:  1.Мариана Стоянова – ръководител, БЧК 2.Юлия Зафирова – координатор, ДАЗД 3.Милена Бакърджиева-Тодорова  - счетоводител, БЧК  Основни дейности по проекта: </vt:lpstr>
      <vt:lpstr>  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Nikolai Todorov</dc:creator>
  <cp:lastModifiedBy>Mariana Stoyanova</cp:lastModifiedBy>
  <cp:revision>42</cp:revision>
  <cp:lastPrinted>2018-07-13T08:34:36Z</cp:lastPrinted>
  <dcterms:created xsi:type="dcterms:W3CDTF">2016-10-20T13:12:00Z</dcterms:created>
  <dcterms:modified xsi:type="dcterms:W3CDTF">2018-07-13T08:35:21Z</dcterms:modified>
</cp:coreProperties>
</file>